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3.jpeg" ContentType="image/jpeg"/>
  <Override PartName="/ppt/media/image14.jpeg" ContentType="image/jpeg"/>
  <Override PartName="/ppt/notesSlides/notesSlide3.xml" ContentType="application/vnd.openxmlformats-officedocument.presentationml.notesSlide+xml"/>
  <Override PartName="/ppt/media/image1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685"/>
          <c:y val="0.0848188"/>
          <c:w val="0.92815"/>
          <c:h val="0.7780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100.000000</c:v>
                </c:pt>
                <c:pt idx="1">
                  <c:v>0.000000</c:v>
                </c:pt>
                <c:pt idx="2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685"/>
          <c:y val="0.0848188"/>
          <c:w val="0.92815"/>
          <c:h val="0.7780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100.000000</c:v>
                </c:pt>
                <c:pt idx="1">
                  <c:v>0.000000</c:v>
                </c:pt>
                <c:pt idx="2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3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4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Shape 6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make this work for a computer program.</a:t>
            </a: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the purposes of this talk, I’ll define webscraping as automating the process of taking text from a webpage, cleaning it up and inserting it into a csv. </a:t>
            </a: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Websites are like a colorful, interactive movie. But what really gets sent over the internet is more like a script, for that movie.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9" name="Shape 6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To make this work for a computer program.</a:t>
            </a: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</a:p>
          <a:p>
            <a: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Websites are like a colorful, interactive movie. But what really gets sent over the internet is more like a script, for that movie.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Make your code as simple as possible. Instead of having a whole web page with buttons and input fields, an API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
</file>

<file path=ppt/slides/_rels/slide1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eg"/></Relationships>

</file>

<file path=ppt/slides/_rels/slide1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
</file>

<file path=ppt/slides/_rels/slide1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1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
</file>

<file path=ppt/slides/_rels/slide1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</a:t>
            </a:r>
          </a:p>
        </p:txBody>
      </p:sp>
      <p:sp>
        <p:nvSpPr>
          <p:cNvPr id="176" name="Shape 17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1979712" y="812800"/>
            <a:ext cx="9555610" cy="1960662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Workshop format</a:t>
            </a:r>
          </a:p>
        </p:txBody>
      </p:sp>
      <p:sp>
        <p:nvSpPr>
          <p:cNvPr id="211" name="Shape 211"/>
          <p:cNvSpPr/>
          <p:nvPr>
            <p:ph type="body" idx="4294967295"/>
          </p:nvPr>
        </p:nvSpPr>
        <p:spPr>
          <a:xfrm>
            <a:off x="406400" y="2840797"/>
            <a:ext cx="12192000" cy="6311306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15 minute for lesson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10 minutes for exercise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5-10 minutes to review</a:t>
            </a:r>
          </a:p>
          <a:p>
            <a:pPr marL="705970" indent="-705970">
              <a:lnSpc>
                <a:spcPct val="200000"/>
              </a:lnSpc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rinse and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For-Loops</a:t>
            </a:r>
          </a:p>
        </p:txBody>
      </p:sp>
      <p:sp>
        <p:nvSpPr>
          <p:cNvPr id="570" name="Shape 570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pPr/>
            <a:r>
              <a:t>For-loops</a:t>
            </a:r>
          </a:p>
        </p:txBody>
      </p:sp>
      <p:sp>
        <p:nvSpPr>
          <p:cNvPr id="573" name="Shape 573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pPr/>
            <a:r>
              <a:t>For-loops</a:t>
            </a:r>
          </a:p>
        </p:txBody>
      </p:sp>
      <p:sp>
        <p:nvSpPr>
          <p:cNvPr id="576" name="Shape 576"/>
          <p:cNvSpPr/>
          <p:nvPr/>
        </p:nvSpPr>
        <p:spPr>
          <a:xfrm>
            <a:off x="579816" y="2666999"/>
            <a:ext cx="12116101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if pet == “dog”: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print(“Man’s best friend!”)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else: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print(“whatever”)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For-Loops</a:t>
            </a:r>
          </a:p>
        </p:txBody>
      </p:sp>
      <p:sp>
        <p:nvSpPr>
          <p:cNvPr id="579" name="Shape 579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</a:t>
            </a:r>
          </a:p>
        </p:txBody>
      </p:sp>
      <p:sp>
        <p:nvSpPr>
          <p:cNvPr id="584" name="Shape 584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56552" indent="-656552" defTabSz="543305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5952"/>
            </a:pPr>
            <a:r>
              <a:t>Block of reusable code</a:t>
            </a:r>
          </a:p>
          <a:p>
            <a:pPr marL="656552" indent="-656552" defTabSz="543305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5952"/>
            </a:pPr>
            <a:r>
              <a:t>Black box that performs one task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</a:t>
            </a:r>
          </a:p>
        </p:txBody>
      </p:sp>
      <p:sp>
        <p:nvSpPr>
          <p:cNvPr id="587" name="Shape 587"/>
          <p:cNvSpPr/>
          <p:nvPr/>
        </p:nvSpPr>
        <p:spPr>
          <a:xfrm>
            <a:off x="495150" y="3848099"/>
            <a:ext cx="11562527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my_function(name):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print(“hello {name}!”)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</a:t>
            </a:r>
          </a:p>
        </p:txBody>
      </p:sp>
      <p:sp>
        <p:nvSpPr>
          <p:cNvPr id="590" name="Shape 590"/>
          <p:cNvSpPr/>
          <p:nvPr/>
        </p:nvSpPr>
        <p:spPr>
          <a:xfrm>
            <a:off x="495150" y="3848099"/>
            <a:ext cx="11562527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my_function(name):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return</a:t>
            </a:r>
            <a:r>
              <a:t> “hello {name}!”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</a:t>
            </a:r>
          </a:p>
        </p:txBody>
      </p:sp>
      <p:sp>
        <p:nvSpPr>
          <p:cNvPr id="593" name="Shape 593"/>
          <p:cNvSpPr/>
          <p:nvPr/>
        </p:nvSpPr>
        <p:spPr>
          <a:xfrm>
            <a:off x="444350" y="3213100"/>
            <a:ext cx="12116100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my_function(name):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if name == “rob”: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return “Man’s best friend!”)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else:</a:t>
            </a:r>
          </a:p>
          <a:p>
            <a:pPr>
              <a:defRPr sz="4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return “whatever”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</a:t>
            </a:r>
          </a:p>
        </p:txBody>
      </p:sp>
      <p:sp>
        <p:nvSpPr>
          <p:cNvPr id="596" name="Shape 596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56552" indent="-656552" defTabSz="543305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5952"/>
            </a:pPr>
            <a:r>
              <a:t>Block of reusable code</a:t>
            </a:r>
          </a:p>
          <a:p>
            <a:pPr marL="656552" indent="-656552" defTabSz="543305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5952"/>
            </a:pPr>
            <a:r>
              <a:t>Black box that performs one task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keptical_face.jpeg"/>
          <p:cNvPicPr>
            <a:picLocks noChangeAspect="1"/>
          </p:cNvPicPr>
          <p:nvPr/>
        </p:nvPicPr>
        <p:blipFill>
          <a:blip r:embed="rId2">
            <a:extLst/>
          </a:blip>
          <a:srcRect l="24721" t="1861" r="36095" b="2359"/>
          <a:stretch>
            <a:fillRect/>
          </a:stretch>
        </p:blipFill>
        <p:spPr>
          <a:xfrm>
            <a:off x="-2062" y="-11494"/>
            <a:ext cx="5659021" cy="977673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>
            <p:ph type="title"/>
          </p:nvPr>
        </p:nvSpPr>
        <p:spPr>
          <a:xfrm>
            <a:off x="5892800" y="6324600"/>
            <a:ext cx="6705600" cy="2705100"/>
          </a:xfrm>
          <a:prstGeom prst="rect">
            <a:avLst/>
          </a:prstGeom>
        </p:spPr>
        <p:txBody>
          <a:bodyPr/>
          <a:lstStyle/>
          <a:p>
            <a:pPr/>
            <a:r>
              <a:t>ME</a:t>
            </a:r>
          </a:p>
        </p:txBody>
      </p:sp>
      <p:sp>
        <p:nvSpPr>
          <p:cNvPr id="215" name="Shape 215"/>
          <p:cNvSpPr/>
          <p:nvPr>
            <p:ph type="body" sz="quarter" idx="4294967295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What’s in it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601" name="Shape 601"/>
          <p:cNvSpPr/>
          <p:nvPr>
            <p:ph type="body" sz="half" idx="1"/>
          </p:nvPr>
        </p:nvSpPr>
        <p:spPr>
          <a:xfrm>
            <a:off x="579966" y="3930406"/>
            <a:ext cx="11493038" cy="2716876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data types: int, float, string, bool</a:t>
            </a:r>
          </a:p>
          <a:p>
            <a:pPr>
              <a:defRPr sz="5400"/>
            </a:pPr>
            <a:r>
              <a:t>lists of the above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Trouble with Lists</a:t>
            </a:r>
          </a:p>
        </p:txBody>
      </p:sp>
      <p:sp>
        <p:nvSpPr>
          <p:cNvPr id="604" name="Shape 604"/>
          <p:cNvSpPr/>
          <p:nvPr>
            <p:ph type="body" sz="quarter" idx="1"/>
          </p:nvPr>
        </p:nvSpPr>
        <p:spPr>
          <a:xfrm>
            <a:off x="1168400" y="8010796"/>
            <a:ext cx="12192000" cy="136716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6400"/>
            </a:lvl1pPr>
          </a:lstStyle>
          <a:p>
            <a:pPr/>
            <a:r>
              <a:t>Hard to manage lots of data</a:t>
            </a:r>
          </a:p>
        </p:txBody>
      </p:sp>
      <p:pic>
        <p:nvPicPr>
          <p:cNvPr id="605" name="tribbl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875" y="2838539"/>
            <a:ext cx="9163050" cy="503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Trouble with Lists</a:t>
            </a:r>
          </a:p>
        </p:txBody>
      </p:sp>
      <p:sp>
        <p:nvSpPr>
          <p:cNvPr id="608" name="Shape 608"/>
          <p:cNvSpPr/>
          <p:nvPr>
            <p:ph type="body" sz="quarter" idx="1"/>
          </p:nvPr>
        </p:nvSpPr>
        <p:spPr>
          <a:xfrm>
            <a:off x="1168400" y="8010796"/>
            <a:ext cx="12192000" cy="1367169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6400"/>
            </a:lvl1pPr>
          </a:lstStyle>
          <a:p>
            <a:pPr/>
            <a:r>
              <a:t>Hard to manage lots of data</a:t>
            </a:r>
          </a:p>
        </p:txBody>
      </p:sp>
      <p:pic>
        <p:nvPicPr>
          <p:cNvPr id="609" name="tribbl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0875" y="2838539"/>
            <a:ext cx="9163050" cy="5039678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Shape 610"/>
          <p:cNvSpPr/>
          <p:nvPr/>
        </p:nvSpPr>
        <p:spPr>
          <a:xfrm>
            <a:off x="7641166" y="1101814"/>
            <a:ext cx="3297504" cy="2464859"/>
          </a:xfrm>
          <a:prstGeom prst="wedgeEllipseCallout">
            <a:avLst>
              <a:gd name="adj1" fmla="val -49385"/>
              <a:gd name="adj2" fmla="val 63172"/>
            </a:avLst>
          </a:prstGeom>
          <a:solidFill>
            <a:schemeClr val="accent5">
              <a:hueOff val="-180946"/>
              <a:satOff val="-2351"/>
              <a:lumOff val="-871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Was it my_list[8] or my_list[9]?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newchallenger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2255360"/>
            <a:ext cx="13004800" cy="524288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15" name="Shape 615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07134" indent="-607134" defTabSz="502412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4"/>
            </a:pPr>
            <a:r>
              <a:t>Stores a value under a name (“key”)</a:t>
            </a:r>
          </a:p>
          <a:p>
            <a:pPr marL="607134" indent="-607134" defTabSz="502412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4"/>
            </a:pPr>
            <a:r>
              <a:t>You can fetch value later by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18" name="Shape 618"/>
          <p:cNvSpPr/>
          <p:nvPr/>
        </p:nvSpPr>
        <p:spPr>
          <a:xfrm>
            <a:off x="697654" y="4334933"/>
            <a:ext cx="1160949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my_dict = { “key”: “value” }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21" name="Shape 621"/>
          <p:cNvSpPr/>
          <p:nvPr/>
        </p:nvSpPr>
        <p:spPr>
          <a:xfrm>
            <a:off x="697654" y="4210050"/>
            <a:ext cx="1160949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my_dict = {“key1”: “value1”,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   “key2”: “value2”}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24" name="Shape 624"/>
          <p:cNvSpPr/>
          <p:nvPr/>
        </p:nvSpPr>
        <p:spPr>
          <a:xfrm>
            <a:off x="697654" y="4775199"/>
            <a:ext cx="1160949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my_dict[“key1] = “new_value”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27" name="Shape 627"/>
          <p:cNvSpPr/>
          <p:nvPr/>
        </p:nvSpPr>
        <p:spPr>
          <a:xfrm>
            <a:off x="455296" y="4286249"/>
            <a:ext cx="11851849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key in my_dict: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print(f“look at this {key}!”)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anda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664" t="0" r="216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Csv</a:t>
            </a:r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of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30" name="Shape 630"/>
          <p:cNvSpPr/>
          <p:nvPr/>
        </p:nvSpPr>
        <p:spPr>
          <a:xfrm>
            <a:off x="455296" y="4286249"/>
            <a:ext cx="1219200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value in </a:t>
            </a:r>
            <a:r>
              <a:rPr>
                <a:solidFill>
                  <a:schemeClr val="accent3"/>
                </a:solidFill>
              </a:rPr>
              <a:t>my_dict.values()</a:t>
            </a:r>
            <a:r>
              <a:t>: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print(f“look at this {value}”)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Dictionary</a:t>
            </a:r>
          </a:p>
        </p:txBody>
      </p:sp>
      <p:sp>
        <p:nvSpPr>
          <p:cNvPr id="633" name="Shape 633"/>
          <p:cNvSpPr/>
          <p:nvPr/>
        </p:nvSpPr>
        <p:spPr>
          <a:xfrm>
            <a:off x="455296" y="3746499"/>
            <a:ext cx="12192002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key, value in </a:t>
            </a:r>
            <a:r>
              <a:rPr>
                <a:solidFill>
                  <a:schemeClr val="accent3"/>
                </a:solidFill>
              </a:rPr>
              <a:t>my_dict.items()</a:t>
            </a:r>
            <a:r>
              <a:t>: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print(f“look at this {key}!”)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print(f“look at this {value}”)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Class</a:t>
            </a:r>
          </a:p>
        </p:txBody>
      </p:sp>
      <p:sp>
        <p:nvSpPr>
          <p:cNvPr id="638" name="Shape 638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Way of bundling data and code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Core of OOP (object oriented)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Class</a:t>
            </a:r>
          </a:p>
        </p:txBody>
      </p:sp>
      <p:sp>
        <p:nvSpPr>
          <p:cNvPr id="641" name="Shape 641"/>
          <p:cNvSpPr/>
          <p:nvPr/>
        </p:nvSpPr>
        <p:spPr>
          <a:xfrm>
            <a:off x="541866" y="3380316"/>
            <a:ext cx="12192002" cy="519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class Person():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def __init__(self, name, age):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self.name = name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self.age = age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Class</a:t>
            </a:r>
          </a:p>
        </p:txBody>
      </p:sp>
      <p:sp>
        <p:nvSpPr>
          <p:cNvPr id="644" name="Shape 644"/>
          <p:cNvSpPr/>
          <p:nvPr/>
        </p:nvSpPr>
        <p:spPr>
          <a:xfrm>
            <a:off x="541866" y="3545416"/>
            <a:ext cx="12192001" cy="486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class Person():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…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def say_hello(self):</a:t>
            </a:r>
          </a:p>
          <a:p>
            <a:pPr>
              <a:defRPr sz="50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</a:t>
            </a:r>
            <a:r>
              <a:rPr sz="4400"/>
              <a:t>print(f“hello, {self.name}!”) </a:t>
            </a:r>
          </a:p>
          <a:p>
            <a:pPr>
              <a:defRPr sz="50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Class vs object</a:t>
            </a:r>
          </a:p>
        </p:txBody>
      </p:sp>
      <p:sp>
        <p:nvSpPr>
          <p:cNvPr id="647" name="Shape 64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585955" indent="-585955" defTabSz="484886"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312"/>
            </a:pPr>
            <a:r>
              <a:t>class is a “blueprint” with empty slots </a:t>
            </a:r>
          </a:p>
          <a:p>
            <a:pPr marL="585955" indent="-585955" defTabSz="484886">
              <a:lnSpc>
                <a:spcPct val="200000"/>
              </a:lnSpc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312"/>
            </a:pPr>
            <a:r>
              <a:t>object is one occurrence, slots filled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Class</a:t>
            </a:r>
          </a:p>
        </p:txBody>
      </p:sp>
      <p:sp>
        <p:nvSpPr>
          <p:cNvPr id="650" name="Shape 650"/>
          <p:cNvSpPr/>
          <p:nvPr/>
        </p:nvSpPr>
        <p:spPr>
          <a:xfrm>
            <a:off x="541866" y="3380316"/>
            <a:ext cx="12192002" cy="519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rob = Person(“Rob”, 29)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rob.name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&gt;&gt;&gt; “Rob”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Class</a:t>
            </a:r>
          </a:p>
        </p:txBody>
      </p:sp>
      <p:sp>
        <p:nvSpPr>
          <p:cNvPr id="653" name="Shape 653"/>
          <p:cNvSpPr/>
          <p:nvPr/>
        </p:nvSpPr>
        <p:spPr>
          <a:xfrm>
            <a:off x="406399" y="3602566"/>
            <a:ext cx="12192002" cy="627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rob = Person(“Rob”, 29)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rob.say_hello()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&gt;&gt;&gt; “Hello, Rob!”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cosmic_power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25600" y="0"/>
            <a:ext cx="9753601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api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" t="37" r="37944" b="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Apis</a:t>
            </a:r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data from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Importing packages</a:t>
            </a:r>
          </a:p>
        </p:txBody>
      </p:sp>
      <p:sp>
        <p:nvSpPr>
          <p:cNvPr id="658" name="Shape 658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07134" indent="-607134" defTabSz="502412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4"/>
            </a:pPr>
            <a:r>
              <a:t>Use pre-made classes and functions</a:t>
            </a:r>
          </a:p>
          <a:p>
            <a:pPr marL="607134" indent="-607134" defTabSz="502412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4"/>
            </a:pPr>
            <a:r>
              <a:t>Save a ton of time!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owerthirs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0" r="0" b="4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Importing packages</a:t>
            </a:r>
          </a:p>
        </p:txBody>
      </p:sp>
      <p:sp>
        <p:nvSpPr>
          <p:cNvPr id="663" name="Shape 663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68"/>
            </a:pPr>
            <a:r>
              <a:t>Core Libraries: “batteries included”</a:t>
            </a:r>
          </a:p>
          <a:p>
            <a:pPr marL="614194" indent="-614194" defTabSz="508254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68"/>
            </a:pPr>
            <a:r>
              <a:t>3rd Party: have to be downloaded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Importing packages</a:t>
            </a:r>
          </a:p>
        </p:txBody>
      </p:sp>
      <p:sp>
        <p:nvSpPr>
          <p:cNvPr id="666" name="Shape 666"/>
          <p:cNvSpPr/>
          <p:nvPr/>
        </p:nvSpPr>
        <p:spPr>
          <a:xfrm>
            <a:off x="455296" y="4286249"/>
            <a:ext cx="1219200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pandas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pandas import read_csv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Pandas</a:t>
            </a:r>
          </a:p>
        </p:txBody>
      </p:sp>
      <p:sp>
        <p:nvSpPr>
          <p:cNvPr id="669" name="Shape 669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short for “panel data”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essential for Python data science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Pandas</a:t>
            </a:r>
          </a:p>
        </p:txBody>
      </p:sp>
      <p:sp>
        <p:nvSpPr>
          <p:cNvPr id="672" name="Shape 672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42433" indent="-642433" defTabSz="531622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24"/>
            </a:pPr>
            <a:r>
              <a:t>Dataframe class does A LOT</a:t>
            </a:r>
          </a:p>
          <a:p>
            <a:pPr marL="642433" indent="-642433" defTabSz="531622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24"/>
            </a:pPr>
            <a:r>
              <a:t>columns in a dataframe are Series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Dictionary</a:t>
            </a:r>
          </a:p>
          <a:p>
            <a:pPr marL="444500" indent="-444500">
              <a:defRPr sz="4800"/>
            </a:pPr>
            <a:r>
              <a:t>Class</a:t>
            </a:r>
          </a:p>
          <a:p>
            <a:pPr marL="444500" indent="-444500">
              <a:defRPr sz="4800"/>
            </a:pPr>
            <a:r>
              <a:t>Packages</a:t>
            </a:r>
          </a:p>
          <a:p>
            <a:pPr marL="444500" indent="-444500">
              <a:defRPr sz="4800"/>
            </a:pPr>
            <a:r>
              <a:t>Pandas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panda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664" t="0" r="216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0" name="Shape 6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Csv</a:t>
            </a:r>
          </a:p>
        </p:txBody>
      </p:sp>
      <p:sp>
        <p:nvSpPr>
          <p:cNvPr id="681" name="Shape 6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of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construction_hat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25779" y="0"/>
            <a:ext cx="10953242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9-01-08 at 12.12.1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9" t="0" r="3629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Website</a:t>
            </a:r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dynamic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creen Shot 2019-01-08 at 12.12.1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9" t="0" r="3629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6" name="Shape 6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Website</a:t>
            </a:r>
          </a:p>
        </p:txBody>
      </p:sp>
      <p:sp>
        <p:nvSpPr>
          <p:cNvPr id="687" name="Shape 6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dynamic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API</a:t>
            </a:r>
          </a:p>
        </p:txBody>
      </p:sp>
      <p:sp>
        <p:nvSpPr>
          <p:cNvPr id="690" name="Shape 690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14194" indent="-614194" defTabSz="508254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68"/>
            </a:pPr>
            <a:r>
              <a:t>Application Programming Interface</a:t>
            </a:r>
          </a:p>
          <a:p>
            <a:pPr marL="614194" indent="-614194" defTabSz="508254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68"/>
            </a:pPr>
            <a:r>
              <a:t>no visuals — built for robots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</a:t>
            </a:r>
          </a:p>
        </p:txBody>
      </p:sp>
      <p:pic>
        <p:nvPicPr>
          <p:cNvPr id="696" name="image5.jpeg" descr="1718_HarryPotter2_lar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999" y="2926079"/>
            <a:ext cx="5743787" cy="574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image6.jpeg" descr="scrip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15853" y="2926079"/>
            <a:ext cx="4313587" cy="5743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image16.jpeg" descr="robo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3973" y="3560181"/>
            <a:ext cx="9753601" cy="618172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Shape 702"/>
          <p:cNvSpPr/>
          <p:nvPr>
            <p:ph type="title"/>
          </p:nvPr>
        </p:nvSpPr>
        <p:spPr>
          <a:xfrm>
            <a:off x="4622800" y="2501900"/>
            <a:ext cx="12192000" cy="116926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03097">
              <a:lnSpc>
                <a:spcPct val="80000"/>
              </a:lnSpc>
              <a:spcBef>
                <a:spcPts val="1900"/>
              </a:spcBef>
              <a:defRPr cap="all" sz="828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 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Json</a:t>
            </a:r>
          </a:p>
        </p:txBody>
      </p:sp>
      <p:sp>
        <p:nvSpPr>
          <p:cNvPr id="707" name="Shape 70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Simple format for sending data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Turns into a Python dictionary!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Json</a:t>
            </a:r>
          </a:p>
        </p:txBody>
      </p:sp>
      <p:sp>
        <p:nvSpPr>
          <p:cNvPr id="710" name="Shape 710"/>
          <p:cNvSpPr/>
          <p:nvPr/>
        </p:nvSpPr>
        <p:spPr>
          <a:xfrm>
            <a:off x="478216" y="2514600"/>
            <a:ext cx="11562527" cy="657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{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"name": “John Smith",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"address": {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"street": "21 2nd Street",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"city": "New York” }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API</a:t>
            </a:r>
          </a:p>
        </p:txBody>
      </p:sp>
      <p:sp>
        <p:nvSpPr>
          <p:cNvPr id="713" name="Shape 713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Going to use IEXTrading.com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No account/password needed!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creen Shot 2019-01-08 at 2.08.1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43131" y="0"/>
            <a:ext cx="11518538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URLLIB</a:t>
            </a:r>
          </a:p>
        </p:txBody>
      </p:sp>
      <p:sp>
        <p:nvSpPr>
          <p:cNvPr id="718" name="Shape 718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Core library for using the web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Just grabs text, unlike browser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965200" y="4038600"/>
            <a:ext cx="12192000" cy="4521200"/>
          </a:xfrm>
          <a:prstGeom prst="rect">
            <a:avLst/>
          </a:prstGeom>
        </p:spPr>
        <p:txBody>
          <a:bodyPr/>
          <a:lstStyle/>
          <a:p>
            <a:pPr/>
            <a:r>
              <a:t>Fundamentals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Flask</a:t>
            </a:r>
          </a:p>
        </p:txBody>
      </p:sp>
      <p:sp>
        <p:nvSpPr>
          <p:cNvPr id="721" name="Shape 721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35373" indent="-635373" defTabSz="525779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760"/>
            </a:pPr>
            <a:r>
              <a:t>Lightweight server framework</a:t>
            </a:r>
          </a:p>
          <a:p>
            <a:pPr marL="635373" indent="-635373" defTabSz="525779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760"/>
            </a:pPr>
            <a:r>
              <a:t>Very popular for APIs, simple sites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Decorators</a:t>
            </a:r>
          </a:p>
        </p:txBody>
      </p:sp>
      <p:sp>
        <p:nvSpPr>
          <p:cNvPr id="724" name="Shape 724"/>
          <p:cNvSpPr/>
          <p:nvPr/>
        </p:nvSpPr>
        <p:spPr>
          <a:xfrm>
            <a:off x="495150" y="36893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chemeClr val="accent3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@this_is_a_decorator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my_function(name):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print(“hello {name}!”)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Decorators</a:t>
            </a:r>
          </a:p>
        </p:txBody>
      </p:sp>
      <p:sp>
        <p:nvSpPr>
          <p:cNvPr id="727" name="Shape 72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28313" indent="-628313" defTabSz="519937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696"/>
            </a:pPr>
            <a:r>
              <a:t>Used to modify a function </a:t>
            </a:r>
          </a:p>
          <a:p>
            <a:pPr marL="628313" indent="-628313" defTabSz="519937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696"/>
            </a:pPr>
            <a:r>
              <a:t>Attaches function to a URL in Flask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Decorators</a:t>
            </a:r>
          </a:p>
        </p:txBody>
      </p:sp>
      <p:sp>
        <p:nvSpPr>
          <p:cNvPr id="730" name="Shape 730"/>
          <p:cNvSpPr/>
          <p:nvPr/>
        </p:nvSpPr>
        <p:spPr>
          <a:xfrm>
            <a:off x="495150" y="3765549"/>
            <a:ext cx="12192001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chemeClr val="accent3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@app.route('/')</a:t>
            </a:r>
          </a:p>
          <a:p>
            <a:pPr>
              <a:defRPr sz="5100">
                <a:solidFill>
                  <a:srgbClr val="797D7D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hello():</a:t>
            </a:r>
          </a:p>
          <a:p>
            <a:pPr>
              <a:defRPr sz="5100">
                <a:solidFill>
                  <a:srgbClr val="797D7D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‘&lt;h1&gt;hello world!&lt;/h1&gt;’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Python Files</a:t>
            </a:r>
          </a:p>
        </p:txBody>
      </p:sp>
      <p:sp>
        <p:nvSpPr>
          <p:cNvPr id="733" name="Shape 733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Execute Python all at once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Used by engineers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type="title"/>
          </p:nvPr>
        </p:nvSpPr>
        <p:spPr>
          <a:xfrm>
            <a:off x="1185333" y="4038600"/>
            <a:ext cx="12192001" cy="4521200"/>
          </a:xfrm>
          <a:prstGeom prst="rect">
            <a:avLst/>
          </a:prstGeom>
        </p:spPr>
        <p:txBody>
          <a:bodyPr/>
          <a:lstStyle/>
          <a:p>
            <a:pPr/>
            <a:r>
              <a:t>File Exercise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</a:t>
            </a:r>
          </a:p>
        </p:txBody>
      </p:sp>
      <p:sp>
        <p:nvSpPr>
          <p:cNvPr id="738" name="Shape 7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Deploying your app to the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Python anywhere</a:t>
            </a:r>
          </a:p>
        </p:txBody>
      </p:sp>
      <p:sp>
        <p:nvSpPr>
          <p:cNvPr id="741" name="Shape 741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Easiest way to deploy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Free to create an account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How to think about Python</a:t>
            </a:r>
          </a:p>
        </p:txBody>
      </p:sp>
      <p:sp>
        <p:nvSpPr>
          <p:cNvPr id="232" name="Shape 232"/>
          <p:cNvSpPr/>
          <p:nvPr>
            <p:ph type="body" sz="half" idx="1"/>
          </p:nvPr>
        </p:nvSpPr>
        <p:spPr>
          <a:xfrm>
            <a:off x="406400" y="4538100"/>
            <a:ext cx="12192001" cy="2531600"/>
          </a:xfrm>
          <a:prstGeom prst="rect">
            <a:avLst/>
          </a:prstGeom>
        </p:spPr>
        <p:txBody>
          <a:bodyPr/>
          <a:lstStyle/>
          <a:p>
            <a:pPr marL="550657" indent="-550657" defTabSz="455675">
              <a:spcBef>
                <a:spcPts val="2100"/>
              </a:spcBef>
              <a:buClrTx/>
              <a:buSzPct val="40000"/>
              <a:buFontTx/>
              <a:buBlip>
                <a:blip r:embed="rId2"/>
              </a:buBlip>
              <a:defRPr sz="4992"/>
            </a:pPr>
            <a:r>
              <a:t>You are giving orders to your computer</a:t>
            </a:r>
          </a:p>
          <a:p>
            <a:pPr marL="550657" indent="-550657" defTabSz="455675">
              <a:spcBef>
                <a:spcPts val="2100"/>
              </a:spcBef>
              <a:buClrTx/>
              <a:buSzPct val="40000"/>
              <a:buFontTx/>
              <a:buBlip>
                <a:blip r:embed="rId2"/>
              </a:buBlip>
              <a:defRPr sz="4992"/>
            </a:pPr>
            <a:r>
              <a:t>Each order is called a “statement”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jafar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</p:spPr>
      </p:pic>
      <p:sp>
        <p:nvSpPr>
          <p:cNvPr id="235" name="Shape 235"/>
          <p:cNvSpPr/>
          <p:nvPr/>
        </p:nvSpPr>
        <p:spPr>
          <a:xfrm>
            <a:off x="9348130" y="1543894"/>
            <a:ext cx="1594613" cy="1297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236" name="Shape 236"/>
          <p:cNvSpPr/>
          <p:nvPr/>
        </p:nvSpPr>
        <p:spPr>
          <a:xfrm>
            <a:off x="2972730" y="7445161"/>
            <a:ext cx="3006879" cy="129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jafar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</p:spPr>
      </p:pic>
      <p:sp>
        <p:nvSpPr>
          <p:cNvPr id="239" name="Shape 239"/>
          <p:cNvSpPr/>
          <p:nvPr/>
        </p:nvSpPr>
        <p:spPr>
          <a:xfrm>
            <a:off x="5842930" y="3753694"/>
            <a:ext cx="6324449" cy="1297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Your Computer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42" name="Shape 242"/>
          <p:cNvSpPr/>
          <p:nvPr/>
        </p:nvSpPr>
        <p:spPr>
          <a:xfrm>
            <a:off x="466598" y="3886353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43" name="Shape 243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remember “fav_number” means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Rob Carrington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406399" y="4301066"/>
            <a:ext cx="12192001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4 years as a Python developer</a:t>
            </a:r>
          </a:p>
          <a:p>
            <a:pPr>
              <a:defRPr sz="5400"/>
            </a:pPr>
            <a:r>
              <a:t>Worked in FinTech (@Q2eBanking)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46" name="Shape 246"/>
          <p:cNvSpPr/>
          <p:nvPr/>
        </p:nvSpPr>
        <p:spPr>
          <a:xfrm>
            <a:off x="3339306" y="4811183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fav_number =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49" name="Shape 249"/>
          <p:cNvSpPr/>
          <p:nvPr/>
        </p:nvSpPr>
        <p:spPr>
          <a:xfrm>
            <a:off x="466598" y="3886353"/>
            <a:ext cx="60416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 translation:</a:t>
            </a:r>
          </a:p>
        </p:txBody>
      </p:sp>
      <p:sp>
        <p:nvSpPr>
          <p:cNvPr id="250" name="Shape 250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remember “fav_number” means 3</a:t>
            </a:r>
          </a:p>
        </p:txBody>
      </p:sp>
      <p:sp>
        <p:nvSpPr>
          <p:cNvPr id="251" name="Shape 251"/>
          <p:cNvSpPr/>
          <p:nvPr/>
        </p:nvSpPr>
        <p:spPr>
          <a:xfrm rot="19262772">
            <a:off x="3286028" y="7006911"/>
            <a:ext cx="2933305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466598" y="7807984"/>
            <a:ext cx="291693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406400" y="1536700"/>
            <a:ext cx="12192000" cy="1204318"/>
          </a:xfrm>
          <a:prstGeom prst="rect">
            <a:avLst/>
          </a:prstGeom>
        </p:spPr>
        <p:txBody>
          <a:bodyPr/>
          <a:lstStyle>
            <a:lvl1pPr>
              <a:defRPr sz="8500"/>
            </a:lvl1pPr>
          </a:lstStyle>
          <a:p>
            <a:pPr/>
            <a:r>
              <a:t>Rules for Variables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xfrm>
            <a:off x="406400" y="3081866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Must start with a letter or underscore</a:t>
            </a:r>
          </a:p>
          <a:p>
            <a:pPr>
              <a:defRPr sz="4800"/>
            </a:pPr>
            <a:r>
              <a:t>Cannot start with a number</a:t>
            </a:r>
          </a:p>
          <a:p>
            <a:pPr>
              <a:defRPr sz="4800"/>
            </a:pPr>
            <a:r>
              <a:t>Only letters, numbers and underscores allowed</a:t>
            </a:r>
          </a:p>
          <a:p>
            <a:pPr>
              <a:defRPr sz="4800"/>
            </a:pPr>
            <a:r>
              <a:t>Variable names are case-sensitive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ExpressionS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557716" indent="-557716" defTabSz="461518">
              <a:spcBef>
                <a:spcPts val="2200"/>
              </a:spcBef>
              <a:buClrTx/>
              <a:buSzPct val="40000"/>
              <a:buFontTx/>
              <a:buBlip>
                <a:blip r:embed="rId2"/>
              </a:buBlip>
              <a:defRPr sz="5056"/>
            </a:pPr>
            <a:r>
              <a:t>An expression is a piece of a statement</a:t>
            </a:r>
          </a:p>
          <a:p>
            <a:pPr marL="557716" indent="-557716" defTabSz="461518">
              <a:lnSpc>
                <a:spcPct val="200000"/>
              </a:lnSpc>
              <a:spcBef>
                <a:spcPts val="2200"/>
              </a:spcBef>
              <a:buClrTx/>
              <a:buSzPct val="40000"/>
              <a:buFontTx/>
              <a:buBlip>
                <a:blip r:embed="rId2"/>
              </a:buBlip>
              <a:defRPr sz="5056"/>
            </a:pPr>
            <a:r>
              <a:t>Noun without a verb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calculator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8013" t="0" r="2801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1" name="Shape 261"/>
          <p:cNvSpPr/>
          <p:nvPr>
            <p:ph type="title"/>
          </p:nvPr>
        </p:nvSpPr>
        <p:spPr>
          <a:xfrm>
            <a:off x="406400" y="1536700"/>
            <a:ext cx="6299200" cy="1761464"/>
          </a:xfrm>
          <a:prstGeom prst="rect">
            <a:avLst/>
          </a:prstGeom>
        </p:spPr>
        <p:txBody>
          <a:bodyPr/>
          <a:lstStyle/>
          <a:p>
            <a:pPr/>
            <a:r>
              <a:t>Python works Just like your calculator</a:t>
            </a:r>
          </a:p>
        </p:txBody>
      </p:sp>
      <p:sp>
        <p:nvSpPr>
          <p:cNvPr id="262" name="Shape 262"/>
          <p:cNvSpPr/>
          <p:nvPr>
            <p:ph type="body" sz="half" idx="1"/>
          </p:nvPr>
        </p:nvSpPr>
        <p:spPr>
          <a:xfrm>
            <a:off x="406400" y="3491970"/>
            <a:ext cx="6299200" cy="535993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If you enter an expression like 7+9, Python will boil that down to a single value like 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Why Do I care?</a:t>
            </a:r>
          </a:p>
        </p:txBody>
      </p:sp>
      <p:sp>
        <p:nvSpPr>
          <p:cNvPr id="265" name="Shape 265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Compare to Excel formulas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Can find compound interest,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Old Friends</a:t>
            </a:r>
          </a:p>
        </p:txBody>
      </p:sp>
      <p:sp>
        <p:nvSpPr>
          <p:cNvPr id="268" name="Shape 268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Integers (called “int”)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Decimals (called “float”)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Old Friends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xfrm>
            <a:off x="406399" y="3056301"/>
            <a:ext cx="12192001" cy="593268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Addition (+)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Multiplication (*)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Division (/)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Exponents (**)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 New Friend</a:t>
            </a:r>
          </a:p>
        </p:txBody>
      </p:sp>
      <p:sp>
        <p:nvSpPr>
          <p:cNvPr id="274" name="Shape 274"/>
          <p:cNvSpPr/>
          <p:nvPr>
            <p:ph type="body" sz="half" idx="1"/>
          </p:nvPr>
        </p:nvSpPr>
        <p:spPr>
          <a:xfrm>
            <a:off x="406400" y="3733634"/>
            <a:ext cx="12192001" cy="2734139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Modulo (%)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Finds the remainder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277" name="Shape 277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Statement </a:t>
            </a:r>
          </a:p>
          <a:p>
            <a:pPr marL="444500" indent="-444500">
              <a:defRPr sz="4800"/>
            </a:pPr>
            <a:r>
              <a:t>Expression</a:t>
            </a:r>
          </a:p>
          <a:p>
            <a:pPr marL="444500" indent="-444500">
              <a:defRPr sz="4800"/>
            </a:pPr>
            <a:r>
              <a:t>Variable</a:t>
            </a:r>
          </a:p>
          <a:p>
            <a:pPr marL="444500" indent="-444500">
              <a:defRPr sz="4800"/>
            </a:pPr>
            <a:r>
              <a:t>Int, Float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Q2</a:t>
            </a:r>
          </a:p>
        </p:txBody>
      </p:sp>
      <p:pic>
        <p:nvPicPr>
          <p:cNvPr id="182" name="Screen Shot 2019-01-10 at 3.2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599" y="6752232"/>
            <a:ext cx="7213601" cy="17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7733903" y="4089400"/>
            <a:ext cx="4496793" cy="157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84" name="apple-ban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7330" y="4160955"/>
            <a:ext cx="3352801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414" y="3879177"/>
            <a:ext cx="5870982" cy="2011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Strings</a:t>
            </a:r>
          </a:p>
        </p:txBody>
      </p:sp>
      <p:sp>
        <p:nvSpPr>
          <p:cNvPr id="282" name="Shape 282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564776" indent="-564776" defTabSz="467359">
              <a:spcBef>
                <a:spcPts val="2200"/>
              </a:spcBef>
              <a:buClrTx/>
              <a:buSzPct val="40000"/>
              <a:buFontTx/>
              <a:buBlip>
                <a:blip r:embed="rId2"/>
              </a:buBlip>
              <a:defRPr sz="5120"/>
            </a:pPr>
            <a:r>
              <a:t>Surrounded by quotes (single/double)</a:t>
            </a:r>
          </a:p>
          <a:p>
            <a:pPr marL="564776" indent="-564776" defTabSz="467359">
              <a:lnSpc>
                <a:spcPct val="200000"/>
              </a:lnSpc>
              <a:spcBef>
                <a:spcPts val="2200"/>
              </a:spcBef>
              <a:buClrTx/>
              <a:buSzPct val="40000"/>
              <a:buFontTx/>
              <a:buBlip>
                <a:blip r:embed="rId2"/>
              </a:buBlip>
              <a:defRPr sz="5120"/>
            </a:pPr>
            <a:r>
              <a:t>Treated like meaningless symbols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 Example</a:t>
            </a:r>
          </a:p>
        </p:txBody>
      </p:sp>
      <p:sp>
        <p:nvSpPr>
          <p:cNvPr id="285" name="Shape 285"/>
          <p:cNvSpPr/>
          <p:nvPr/>
        </p:nvSpPr>
        <p:spPr>
          <a:xfrm>
            <a:off x="1786334" y="4337049"/>
            <a:ext cx="8101013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a = “hello world!”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288" name="Shape 288"/>
          <p:cNvSpPr/>
          <p:nvPr/>
        </p:nvSpPr>
        <p:spPr>
          <a:xfrm>
            <a:off x="466598" y="3886353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89" name="Shape 289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“hello world”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292" name="Shape 292"/>
          <p:cNvSpPr/>
          <p:nvPr/>
        </p:nvSpPr>
        <p:spPr>
          <a:xfrm>
            <a:off x="1786334" y="4337049"/>
            <a:ext cx="943213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print(“hello world!”)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295" name="Shape 295"/>
          <p:cNvSpPr/>
          <p:nvPr/>
        </p:nvSpPr>
        <p:spPr>
          <a:xfrm>
            <a:off x="1786334" y="4337049"/>
            <a:ext cx="943213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print(“hello world!”)</a:t>
            </a:r>
          </a:p>
        </p:txBody>
      </p:sp>
      <p:sp>
        <p:nvSpPr>
          <p:cNvPr id="296" name="Shape 296"/>
          <p:cNvSpPr/>
          <p:nvPr/>
        </p:nvSpPr>
        <p:spPr>
          <a:xfrm rot="16200000">
            <a:off x="1423362" y="6668244"/>
            <a:ext cx="293330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7" name="Shape 297"/>
          <p:cNvSpPr/>
          <p:nvPr/>
        </p:nvSpPr>
        <p:spPr>
          <a:xfrm>
            <a:off x="1431545" y="8282117"/>
            <a:ext cx="297027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F-strings</a:t>
            </a:r>
          </a:p>
        </p:txBody>
      </p:sp>
      <p:sp>
        <p:nvSpPr>
          <p:cNvPr id="300" name="Shape 300"/>
          <p:cNvSpPr/>
          <p:nvPr/>
        </p:nvSpPr>
        <p:spPr>
          <a:xfrm>
            <a:off x="487154" y="3898899"/>
            <a:ext cx="12538076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fav_number = 3</a:t>
            </a:r>
          </a:p>
          <a:p>
            <a: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print(“f{fav_number} is ok”)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calculator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8013" t="0" r="2801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3" name="Shape 303"/>
          <p:cNvSpPr/>
          <p:nvPr>
            <p:ph type="title"/>
          </p:nvPr>
        </p:nvSpPr>
        <p:spPr>
          <a:xfrm>
            <a:off x="406400" y="1536700"/>
            <a:ext cx="6299200" cy="1761464"/>
          </a:xfrm>
          <a:prstGeom prst="rect">
            <a:avLst/>
          </a:prstGeom>
        </p:spPr>
        <p:txBody>
          <a:bodyPr/>
          <a:lstStyle/>
          <a:p>
            <a:pPr/>
            <a:r>
              <a:t>works like your calculator</a:t>
            </a:r>
          </a:p>
        </p:txBody>
      </p:sp>
      <p:sp>
        <p:nvSpPr>
          <p:cNvPr id="304" name="Shape 304"/>
          <p:cNvSpPr/>
          <p:nvPr>
            <p:ph type="body" sz="half" idx="1"/>
          </p:nvPr>
        </p:nvSpPr>
        <p:spPr>
          <a:xfrm>
            <a:off x="406400" y="3491970"/>
            <a:ext cx="6299200" cy="535993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True in general, not just for numbers. “Hot” + “dog” will be evaluated as “Hotdog”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xfrm>
            <a:off x="647700" y="3066806"/>
            <a:ext cx="11493038" cy="510904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Int</a:t>
            </a:r>
          </a:p>
          <a:p>
            <a:pPr>
              <a:defRPr sz="5400"/>
            </a:pPr>
            <a:r>
              <a:t>Float</a:t>
            </a:r>
          </a:p>
          <a:p>
            <a:pPr>
              <a:defRPr sz="5400"/>
            </a:pPr>
            <a:r>
              <a:t>String</a:t>
            </a:r>
          </a:p>
          <a:p>
            <a:pPr>
              <a:defRPr sz="5400"/>
            </a:pP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Statement (print, assignment)</a:t>
            </a:r>
          </a:p>
          <a:p>
            <a:pPr marL="444500" indent="-444500">
              <a:defRPr sz="4800"/>
            </a:pPr>
            <a:r>
              <a:t>Variable</a:t>
            </a:r>
          </a:p>
          <a:p>
            <a:pPr marL="444500" indent="-444500">
              <a:defRPr sz="4800"/>
            </a:pPr>
            <a:r>
              <a:t>Expression</a:t>
            </a:r>
          </a:p>
          <a:p>
            <a:pPr marL="444500" indent="-444500">
              <a:defRPr sz="4800"/>
            </a:pPr>
            <a:r>
              <a:t>Data Types (int, float, str)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robotic-han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654" t="0" r="31488" b="0"/>
          <a:stretch>
            <a:fillRect/>
          </a:stretch>
        </p:blipFill>
        <p:spPr>
          <a:xfrm>
            <a:off x="0" y="-1"/>
            <a:ext cx="5486400" cy="9753601"/>
          </a:xfrm>
          <a:prstGeom prst="rect">
            <a:avLst/>
          </a:prstGeom>
        </p:spPr>
      </p:pic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13259"/>
            </a:lvl1pPr>
          </a:lstStyle>
          <a:p>
            <a:pPr/>
            <a:r>
              <a:t>Automation</a:t>
            </a:r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The READ-eval-print-loop (REPL)</a:t>
            </a:r>
          </a:p>
        </p:txBody>
      </p:sp>
      <p:sp>
        <p:nvSpPr>
          <p:cNvPr id="315" name="Shape 315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585955" indent="-585955" defTabSz="484886"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312"/>
            </a:pPr>
            <a:r>
              <a:t>Talk directly to the Python interpreter</a:t>
            </a:r>
          </a:p>
          <a:p>
            <a:pPr marL="585955" indent="-585955" defTabSz="484886">
              <a:lnSpc>
                <a:spcPct val="200000"/>
              </a:lnSpc>
              <a:spcBef>
                <a:spcPts val="2300"/>
              </a:spcBef>
              <a:buClrTx/>
              <a:buSzPct val="40000"/>
              <a:buFontTx/>
              <a:buBlip>
                <a:blip r:embed="rId2"/>
              </a:buBlip>
              <a:defRPr sz="5312"/>
            </a:pPr>
            <a:r>
              <a:t>Executes one statement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xfrm>
            <a:off x="647700" y="3066806"/>
            <a:ext cx="11493038" cy="510904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Int</a:t>
            </a:r>
          </a:p>
          <a:p>
            <a:pPr>
              <a:defRPr sz="5400"/>
            </a:pPr>
            <a:r>
              <a:t>Float</a:t>
            </a:r>
          </a:p>
          <a:p>
            <a:pPr>
              <a:defRPr sz="5400"/>
            </a:pPr>
            <a:r>
              <a:t>String</a:t>
            </a:r>
          </a:p>
          <a:p>
            <a:pPr>
              <a:defRPr sz="5400"/>
            </a:pP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Booleans</a:t>
            </a:r>
          </a:p>
        </p:txBody>
      </p:sp>
      <p:sp>
        <p:nvSpPr>
          <p:cNvPr id="321" name="Shape 321"/>
          <p:cNvSpPr/>
          <p:nvPr/>
        </p:nvSpPr>
        <p:spPr>
          <a:xfrm>
            <a:off x="500464" y="3848099"/>
            <a:ext cx="1160949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100 &gt; 0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“this str” == “that str”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Booleans</a:t>
            </a:r>
          </a:p>
        </p:txBody>
      </p:sp>
      <p:sp>
        <p:nvSpPr>
          <p:cNvPr id="324" name="Shape 324"/>
          <p:cNvSpPr/>
          <p:nvPr/>
        </p:nvSpPr>
        <p:spPr>
          <a:xfrm>
            <a:off x="500464" y="3848099"/>
            <a:ext cx="1160949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100 &gt; 0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“this str” == “that str”  </a:t>
            </a:r>
          </a:p>
        </p:txBody>
      </p:sp>
      <p:sp>
        <p:nvSpPr>
          <p:cNvPr id="325" name="Shape 325"/>
          <p:cNvSpPr/>
          <p:nvPr/>
        </p:nvSpPr>
        <p:spPr>
          <a:xfrm>
            <a:off x="9906930" y="5047389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26" name="Shape 326"/>
          <p:cNvSpPr/>
          <p:nvPr/>
        </p:nvSpPr>
        <p:spPr>
          <a:xfrm>
            <a:off x="3722030" y="3891689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bool.jp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16984" t="0" r="1698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9" name="Shape 329"/>
          <p:cNvSpPr/>
          <p:nvPr>
            <p:ph type="body" idx="15"/>
          </p:nvPr>
        </p:nvSpPr>
        <p:spPr>
          <a:xfrm>
            <a:off x="6189133" y="7619998"/>
            <a:ext cx="5914894" cy="863604"/>
          </a:xfrm>
          <a:prstGeom prst="rect">
            <a:avLst/>
          </a:prstGeom>
        </p:spPr>
        <p:txBody>
          <a:bodyPr/>
          <a:lstStyle/>
          <a:p>
            <a:pPr/>
            <a:r>
              <a:t>George Boole</a:t>
            </a:r>
          </a:p>
        </p:txBody>
      </p:sp>
      <p:sp>
        <p:nvSpPr>
          <p:cNvPr id="330" name="Shape 330"/>
          <p:cNvSpPr/>
          <p:nvPr/>
        </p:nvSpPr>
        <p:spPr>
          <a:xfrm>
            <a:off x="6107723" y="1768432"/>
            <a:ext cx="6275754" cy="4811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7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“universal laws of thought which are …mathematical as to their form”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Operators?</a:t>
            </a:r>
          </a:p>
        </p:txBody>
      </p:sp>
      <p:sp>
        <p:nvSpPr>
          <p:cNvPr id="333" name="Shape 333"/>
          <p:cNvSpPr/>
          <p:nvPr/>
        </p:nvSpPr>
        <p:spPr>
          <a:xfrm>
            <a:off x="4163928" y="3820583"/>
            <a:ext cx="545587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+</a:t>
            </a:r>
            <a:r>
              <a:t> False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*</a:t>
            </a:r>
            <a:r>
              <a:t> False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/ </a:t>
            </a:r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Operators?</a:t>
            </a:r>
          </a:p>
        </p:txBody>
      </p:sp>
      <p:sp>
        <p:nvSpPr>
          <p:cNvPr id="336" name="Shape 336"/>
          <p:cNvSpPr/>
          <p:nvPr/>
        </p:nvSpPr>
        <p:spPr>
          <a:xfrm>
            <a:off x="4163928" y="3820583"/>
            <a:ext cx="545587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+</a:t>
            </a:r>
            <a:r>
              <a:t> False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*</a:t>
            </a:r>
            <a:r>
              <a:t> False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/ </a:t>
            </a:r>
            <a:r>
              <a:t>True</a:t>
            </a:r>
          </a:p>
        </p:txBody>
      </p:sp>
      <p:sp>
        <p:nvSpPr>
          <p:cNvPr id="337" name="Shape 337"/>
          <p:cNvSpPr/>
          <p:nvPr/>
        </p:nvSpPr>
        <p:spPr>
          <a:xfrm rot="2859210">
            <a:off x="3768213" y="5333820"/>
            <a:ext cx="5136049" cy="43815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8" name="Shape 338"/>
          <p:cNvSpPr/>
          <p:nvPr/>
        </p:nvSpPr>
        <p:spPr>
          <a:xfrm rot="18911602">
            <a:off x="3742266" y="5284258"/>
            <a:ext cx="5139400" cy="43815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</a:t>
            </a:r>
          </a:p>
        </p:txBody>
      </p:sp>
      <p:sp>
        <p:nvSpPr>
          <p:cNvPr id="341" name="Shape 341"/>
          <p:cNvSpPr/>
          <p:nvPr/>
        </p:nvSpPr>
        <p:spPr>
          <a:xfrm>
            <a:off x="5366195" y="3431116"/>
            <a:ext cx="2272410" cy="410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or</a:t>
            </a:r>
          </a:p>
          <a:p>
            <a:pPr>
              <a:defRPr sz="7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and</a:t>
            </a:r>
            <a:r>
              <a:t> </a:t>
            </a:r>
          </a:p>
          <a:p>
            <a:pPr>
              <a:defRPr sz="7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not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</a:t>
            </a:r>
          </a:p>
        </p:txBody>
      </p:sp>
      <p:sp>
        <p:nvSpPr>
          <p:cNvPr id="344" name="Shape 344"/>
          <p:cNvSpPr/>
          <p:nvPr/>
        </p:nvSpPr>
        <p:spPr>
          <a:xfrm>
            <a:off x="1471528" y="4210050"/>
            <a:ext cx="545587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not</a:t>
            </a:r>
            <a:r>
              <a:t>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brands-on-pinteres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380" t="0" r="33380" b="0"/>
          <a:stretch>
            <a:fillRect/>
          </a:stretch>
        </p:blipFill>
        <p:spPr>
          <a:xfrm>
            <a:off x="0" y="0"/>
            <a:ext cx="5486401" cy="9753600"/>
          </a:xfrm>
          <a:prstGeom prst="rect">
            <a:avLst/>
          </a:prstGeom>
        </p:spPr>
      </p:pic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Web Development</a:t>
            </a:r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</a:t>
            </a:r>
          </a:p>
        </p:txBody>
      </p:sp>
      <p:sp>
        <p:nvSpPr>
          <p:cNvPr id="347" name="Shape 347"/>
          <p:cNvSpPr/>
          <p:nvPr/>
        </p:nvSpPr>
        <p:spPr>
          <a:xfrm>
            <a:off x="1471528" y="4210050"/>
            <a:ext cx="545587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not</a:t>
            </a:r>
            <a:r>
              <a:t> True</a:t>
            </a:r>
          </a:p>
        </p:txBody>
      </p:sp>
      <p:sp>
        <p:nvSpPr>
          <p:cNvPr id="348" name="Shape 348"/>
          <p:cNvSpPr/>
          <p:nvPr/>
        </p:nvSpPr>
        <p:spPr>
          <a:xfrm>
            <a:off x="7572761" y="48006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9916356" y="4305299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</a:t>
            </a:r>
          </a:p>
        </p:txBody>
      </p:sp>
      <p:sp>
        <p:nvSpPr>
          <p:cNvPr id="352" name="Shape 352"/>
          <p:cNvSpPr/>
          <p:nvPr/>
        </p:nvSpPr>
        <p:spPr>
          <a:xfrm>
            <a:off x="1471528" y="4210050"/>
            <a:ext cx="545587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not</a:t>
            </a:r>
            <a:r>
              <a:t> True</a:t>
            </a:r>
          </a:p>
        </p:txBody>
      </p:sp>
      <p:sp>
        <p:nvSpPr>
          <p:cNvPr id="353" name="Shape 353"/>
          <p:cNvSpPr/>
          <p:nvPr/>
        </p:nvSpPr>
        <p:spPr>
          <a:xfrm>
            <a:off x="7572761" y="48006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7572761" y="59055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9916356" y="4305299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356" name="Shape 356"/>
          <p:cNvSpPr/>
          <p:nvPr/>
        </p:nvSpPr>
        <p:spPr>
          <a:xfrm>
            <a:off x="9865556" y="5397499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Boolean Operators</a:t>
            </a:r>
          </a:p>
        </p:txBody>
      </p:sp>
      <p:sp>
        <p:nvSpPr>
          <p:cNvPr id="359" name="Shape 359"/>
          <p:cNvSpPr/>
          <p:nvPr/>
        </p:nvSpPr>
        <p:spPr>
          <a:xfrm>
            <a:off x="1471528" y="4210050"/>
            <a:ext cx="5455878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or</a:t>
            </a:r>
            <a:r>
              <a:t> False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True </a:t>
            </a:r>
            <a:r>
              <a:rPr>
                <a:solidFill>
                  <a:schemeClr val="accent1"/>
                </a:solidFill>
              </a:rPr>
              <a:t>and</a:t>
            </a:r>
            <a:r>
              <a:t> False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1"/>
                </a:solidFill>
              </a:rPr>
              <a:t>not</a:t>
            </a:r>
            <a:r>
              <a:t> True</a:t>
            </a:r>
          </a:p>
        </p:txBody>
      </p:sp>
      <p:sp>
        <p:nvSpPr>
          <p:cNvPr id="360" name="Shape 360"/>
          <p:cNvSpPr/>
          <p:nvPr/>
        </p:nvSpPr>
        <p:spPr>
          <a:xfrm>
            <a:off x="7572761" y="48006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1" name="Shape 361"/>
          <p:cNvSpPr/>
          <p:nvPr/>
        </p:nvSpPr>
        <p:spPr>
          <a:xfrm>
            <a:off x="7572761" y="5905500"/>
            <a:ext cx="1698240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7572761" y="6989233"/>
            <a:ext cx="1698240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9916356" y="4305299"/>
            <a:ext cx="150088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2DA00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364" name="Shape 364"/>
          <p:cNvSpPr/>
          <p:nvPr/>
        </p:nvSpPr>
        <p:spPr>
          <a:xfrm>
            <a:off x="9865556" y="5397499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365" name="Shape 365"/>
          <p:cNvSpPr/>
          <p:nvPr/>
        </p:nvSpPr>
        <p:spPr>
          <a:xfrm>
            <a:off x="9852856" y="6430433"/>
            <a:ext cx="1847529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xfrm>
            <a:off x="647700" y="3066806"/>
            <a:ext cx="11493038" cy="510904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Int</a:t>
            </a:r>
          </a:p>
          <a:p>
            <a:pPr>
              <a:defRPr sz="5400"/>
            </a:pPr>
            <a:r>
              <a:t>Float</a:t>
            </a:r>
          </a:p>
          <a:p>
            <a:pPr>
              <a:defRPr sz="5400"/>
            </a:pPr>
            <a:r>
              <a:t>String</a:t>
            </a:r>
          </a:p>
          <a:p>
            <a:pPr>
              <a:defRPr sz="5400"/>
            </a:pPr>
            <a:r>
              <a:t>Bool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371" name="Shape 371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+ 7.2 = 8.2</a:t>
            </a:r>
          </a:p>
        </p:txBody>
      </p:sp>
      <p:sp>
        <p:nvSpPr>
          <p:cNvPr id="372" name="Shape 372"/>
          <p:cNvSpPr/>
          <p:nvPr/>
        </p:nvSpPr>
        <p:spPr>
          <a:xfrm rot="18546354">
            <a:off x="6693316" y="4412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3" name="Shape 373"/>
          <p:cNvSpPr/>
          <p:nvPr/>
        </p:nvSpPr>
        <p:spPr>
          <a:xfrm rot="2624366">
            <a:off x="7299697" y="3930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376" name="Shape 376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+ 7.2 = 8.2</a:t>
            </a:r>
          </a:p>
        </p:txBody>
      </p:sp>
      <p:sp>
        <p:nvSpPr>
          <p:cNvPr id="377" name="Shape 377"/>
          <p:cNvSpPr/>
          <p:nvPr/>
        </p:nvSpPr>
        <p:spPr>
          <a:xfrm rot="18546354">
            <a:off x="6693316" y="4412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8" name="Shape 378"/>
          <p:cNvSpPr/>
          <p:nvPr/>
        </p:nvSpPr>
        <p:spPr>
          <a:xfrm rot="2624366">
            <a:off x="7299697" y="3930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556367" y="5691716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“7.2”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380" name="Shape 380"/>
          <p:cNvSpPr/>
          <p:nvPr/>
        </p:nvSpPr>
        <p:spPr>
          <a:xfrm rot="2859210">
            <a:off x="6922709" y="6142974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1" name="Shape 381"/>
          <p:cNvSpPr/>
          <p:nvPr/>
        </p:nvSpPr>
        <p:spPr>
          <a:xfrm rot="18911602">
            <a:off x="6930445" y="6113328"/>
            <a:ext cx="1597712" cy="31015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384" name="Shape 384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+ 7.2 = 8.2</a:t>
            </a:r>
          </a:p>
        </p:txBody>
      </p:sp>
      <p:sp>
        <p:nvSpPr>
          <p:cNvPr id="385" name="Shape 385"/>
          <p:cNvSpPr/>
          <p:nvPr/>
        </p:nvSpPr>
        <p:spPr>
          <a:xfrm rot="18546354">
            <a:off x="6693316" y="4412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6" name="Shape 386"/>
          <p:cNvSpPr/>
          <p:nvPr/>
        </p:nvSpPr>
        <p:spPr>
          <a:xfrm rot="2624366">
            <a:off x="7299697" y="3930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7" name="Shape 387"/>
          <p:cNvSpPr/>
          <p:nvPr/>
        </p:nvSpPr>
        <p:spPr>
          <a:xfrm>
            <a:off x="556367" y="5691716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int(“7.2”) = 8.2</a:t>
            </a:r>
          </a:p>
        </p:txBody>
      </p:sp>
      <p:sp>
        <p:nvSpPr>
          <p:cNvPr id="388" name="Shape 388"/>
          <p:cNvSpPr/>
          <p:nvPr/>
        </p:nvSpPr>
        <p:spPr>
          <a:xfrm rot="18546354">
            <a:off x="8564449" y="5809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9" name="Shape 389"/>
          <p:cNvSpPr/>
          <p:nvPr/>
        </p:nvSpPr>
        <p:spPr>
          <a:xfrm rot="2624366">
            <a:off x="9170830" y="5327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Casting between Data types</a:t>
            </a:r>
          </a:p>
        </p:txBody>
      </p:sp>
      <p:sp>
        <p:nvSpPr>
          <p:cNvPr id="392" name="Shape 392"/>
          <p:cNvSpPr/>
          <p:nvPr>
            <p:ph type="body" idx="1"/>
          </p:nvPr>
        </p:nvSpPr>
        <p:spPr>
          <a:xfrm>
            <a:off x="647700" y="3066806"/>
            <a:ext cx="11493038" cy="510904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int()</a:t>
            </a:r>
          </a:p>
          <a:p>
            <a:pPr>
              <a:defRPr sz="5400"/>
            </a:pPr>
            <a:r>
              <a:t>float()</a:t>
            </a:r>
          </a:p>
          <a:p>
            <a:pPr>
              <a:defRPr sz="5400"/>
            </a:pPr>
            <a:r>
              <a:t>str()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List</a:t>
            </a:r>
          </a:p>
        </p:txBody>
      </p:sp>
      <p:sp>
        <p:nvSpPr>
          <p:cNvPr id="397" name="Shape 39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Ordered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No set length or data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nda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664" t="0" r="216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11220"/>
            </a:lvl1pPr>
          </a:lstStyle>
          <a:p>
            <a:pPr/>
            <a:r>
              <a:t>Data Analysis</a:t>
            </a:r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List: Basic usage</a:t>
            </a:r>
          </a:p>
        </p:txBody>
      </p:sp>
      <p:sp>
        <p:nvSpPr>
          <p:cNvPr id="400" name="Shape 400"/>
          <p:cNvSpPr/>
          <p:nvPr/>
        </p:nvSpPr>
        <p:spPr>
          <a:xfrm>
            <a:off x="657967" y="44132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 = [1, “two”, 3.0]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List: Basic usage</a:t>
            </a:r>
          </a:p>
        </p:txBody>
      </p:sp>
      <p:sp>
        <p:nvSpPr>
          <p:cNvPr id="403" name="Shape 403"/>
          <p:cNvSpPr/>
          <p:nvPr/>
        </p:nvSpPr>
        <p:spPr>
          <a:xfrm>
            <a:off x="657967" y="44132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my_list.append(4)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List: Basic usage</a:t>
            </a:r>
          </a:p>
        </p:txBody>
      </p:sp>
      <p:sp>
        <p:nvSpPr>
          <p:cNvPr id="406" name="Shape 406"/>
          <p:cNvSpPr/>
          <p:nvPr/>
        </p:nvSpPr>
        <p:spPr>
          <a:xfrm>
            <a:off x="657967" y="44132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my_list.append(4)</a:t>
            </a:r>
          </a:p>
        </p:txBody>
      </p:sp>
      <p:sp>
        <p:nvSpPr>
          <p:cNvPr id="407" name="Shape 407"/>
          <p:cNvSpPr/>
          <p:nvPr/>
        </p:nvSpPr>
        <p:spPr>
          <a:xfrm rot="16200000">
            <a:off x="2197487" y="6050951"/>
            <a:ext cx="2588174" cy="12536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2396998" y="8132233"/>
            <a:ext cx="242189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pPr/>
            <a:r>
              <a:t>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Functions vs methods, briefly</a:t>
            </a:r>
          </a:p>
        </p:txBody>
      </p:sp>
      <p:sp>
        <p:nvSpPr>
          <p:cNvPr id="411" name="Shape 411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reverse(“racecar”)</a:t>
            </a:r>
          </a:p>
        </p:txBody>
      </p:sp>
      <p:sp>
        <p:nvSpPr>
          <p:cNvPr id="412" name="Shape 412"/>
          <p:cNvSpPr/>
          <p:nvPr/>
        </p:nvSpPr>
        <p:spPr>
          <a:xfrm>
            <a:off x="437834" y="6891006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“race car”.split()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Functions vs methods, briefly</a:t>
            </a:r>
          </a:p>
        </p:txBody>
      </p:sp>
      <p:sp>
        <p:nvSpPr>
          <p:cNvPr id="415" name="Shape 415"/>
          <p:cNvSpPr/>
          <p:nvPr/>
        </p:nvSpPr>
        <p:spPr>
          <a:xfrm>
            <a:off x="466598" y="3924453"/>
            <a:ext cx="797354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705970" indent="-705970">
              <a:buSzPct val="40000"/>
              <a:buBlip>
                <a:blip r:embed="rId2"/>
              </a:buBlip>
              <a:defRPr sz="5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Both perform an “action”</a:t>
            </a:r>
          </a:p>
        </p:txBody>
      </p:sp>
      <p:sp>
        <p:nvSpPr>
          <p:cNvPr id="416" name="Shape 416"/>
          <p:cNvSpPr/>
          <p:nvPr/>
        </p:nvSpPr>
        <p:spPr>
          <a:xfrm>
            <a:off x="466598" y="5897033"/>
            <a:ext cx="1207160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05970" indent="-705970">
              <a:buSzPct val="40000"/>
              <a:buBlip>
                <a:blip r:embed="rId2"/>
              </a:buBlip>
              <a:defRPr sz="5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Difference: how data is passed 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Functions and methods, briefly</a:t>
            </a:r>
          </a:p>
        </p:txBody>
      </p:sp>
      <p:sp>
        <p:nvSpPr>
          <p:cNvPr id="419" name="Shape 419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reverse(“racecar”)</a:t>
            </a:r>
          </a:p>
        </p:txBody>
      </p:sp>
      <p:sp>
        <p:nvSpPr>
          <p:cNvPr id="420" name="Shape 420"/>
          <p:cNvSpPr/>
          <p:nvPr/>
        </p:nvSpPr>
        <p:spPr>
          <a:xfrm>
            <a:off x="440228" y="68770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“race car”.split()</a:t>
            </a:r>
          </a:p>
        </p:txBody>
      </p:sp>
      <p:sp>
        <p:nvSpPr>
          <p:cNvPr id="421" name="Shape 421"/>
          <p:cNvSpPr/>
          <p:nvPr/>
        </p:nvSpPr>
        <p:spPr>
          <a:xfrm rot="10800000">
            <a:off x="7594600" y="42418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2" name="Shape 422"/>
          <p:cNvSpPr/>
          <p:nvPr/>
        </p:nvSpPr>
        <p:spPr>
          <a:xfrm>
            <a:off x="9028792" y="3778249"/>
            <a:ext cx="308149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Data passed through parentheses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Functions and methods, briefly</a:t>
            </a:r>
          </a:p>
        </p:txBody>
      </p:sp>
      <p:sp>
        <p:nvSpPr>
          <p:cNvPr id="425" name="Shape 425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reverse(“racecar”)</a:t>
            </a:r>
          </a:p>
        </p:txBody>
      </p:sp>
      <p:sp>
        <p:nvSpPr>
          <p:cNvPr id="426" name="Shape 426"/>
          <p:cNvSpPr/>
          <p:nvPr/>
        </p:nvSpPr>
        <p:spPr>
          <a:xfrm>
            <a:off x="440228" y="68770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“race car”.split()</a:t>
            </a:r>
          </a:p>
        </p:txBody>
      </p:sp>
      <p:sp>
        <p:nvSpPr>
          <p:cNvPr id="427" name="Shape 427"/>
          <p:cNvSpPr/>
          <p:nvPr/>
        </p:nvSpPr>
        <p:spPr>
          <a:xfrm rot="10800000">
            <a:off x="7594600" y="42418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8" name="Shape 428"/>
          <p:cNvSpPr/>
          <p:nvPr/>
        </p:nvSpPr>
        <p:spPr>
          <a:xfrm>
            <a:off x="9028792" y="3778249"/>
            <a:ext cx="308149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Data passed through parentheses</a:t>
            </a:r>
          </a:p>
        </p:txBody>
      </p:sp>
      <p:sp>
        <p:nvSpPr>
          <p:cNvPr id="429" name="Shape 429"/>
          <p:cNvSpPr/>
          <p:nvPr/>
        </p:nvSpPr>
        <p:spPr>
          <a:xfrm rot="10800000">
            <a:off x="7436127" y="68580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9028792" y="6394449"/>
            <a:ext cx="3081492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Data given by context of method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List: Basic usage</a:t>
            </a:r>
          </a:p>
        </p:txBody>
      </p:sp>
      <p:sp>
        <p:nvSpPr>
          <p:cNvPr id="433" name="Shape 433"/>
          <p:cNvSpPr/>
          <p:nvPr/>
        </p:nvSpPr>
        <p:spPr>
          <a:xfrm>
            <a:off x="657967" y="44132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last_item = my_list.pop()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36" name="Shape 436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37" name="Shape 437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first element in my_list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40" name="Shape 440"/>
          <p:cNvSpPr/>
          <p:nvPr/>
        </p:nvSpPr>
        <p:spPr>
          <a:xfrm>
            <a:off x="4552634" y="4413249"/>
            <a:ext cx="389953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13259"/>
            </a:lvl1pPr>
          </a:lstStyle>
          <a:p>
            <a:pPr/>
            <a:r>
              <a:t>Goals? Background?</a:t>
            </a:r>
          </a:p>
        </p:txBody>
      </p:sp>
      <p:sp>
        <p:nvSpPr>
          <p:cNvPr id="200" name="Shape 20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About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43" name="Shape 443"/>
          <p:cNvSpPr/>
          <p:nvPr/>
        </p:nvSpPr>
        <p:spPr>
          <a:xfrm>
            <a:off x="4552634" y="4413249"/>
            <a:ext cx="389953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my_list[0]</a:t>
            </a:r>
          </a:p>
        </p:txBody>
      </p:sp>
      <p:sp>
        <p:nvSpPr>
          <p:cNvPr id="444" name="Shape 444"/>
          <p:cNvSpPr/>
          <p:nvPr/>
        </p:nvSpPr>
        <p:spPr>
          <a:xfrm>
            <a:off x="2931210" y="6121553"/>
            <a:ext cx="714238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E5293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Beware zero-indexing!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47" name="Shape 447"/>
          <p:cNvSpPr/>
          <p:nvPr/>
        </p:nvSpPr>
        <p:spPr>
          <a:xfrm>
            <a:off x="439081" y="4072620"/>
            <a:ext cx="60416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 translation:</a:t>
            </a:r>
          </a:p>
        </p:txBody>
      </p:sp>
      <p:sp>
        <p:nvSpPr>
          <p:cNvPr id="448" name="Shape 448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seventh element in my_list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51" name="Shape 451"/>
          <p:cNvSpPr/>
          <p:nvPr/>
        </p:nvSpPr>
        <p:spPr>
          <a:xfrm>
            <a:off x="4552634" y="4413249"/>
            <a:ext cx="389953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my_list[6]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54" name="Shape 454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55" name="Shape 455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last element in my_list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458" name="Shape 458"/>
          <p:cNvSpPr/>
          <p:nvPr/>
        </p:nvSpPr>
        <p:spPr>
          <a:xfrm>
            <a:off x="4552634" y="4413249"/>
            <a:ext cx="478641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61" name="Shape 461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62" name="Shape 462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first four elements of my_list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65" name="Shape 465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my_string[0:4]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68" name="Shape 468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my_string[0:4]</a:t>
            </a:r>
          </a:p>
        </p:txBody>
      </p:sp>
      <p:sp>
        <p:nvSpPr>
          <p:cNvPr id="469" name="Shape 469"/>
          <p:cNvSpPr/>
          <p:nvPr/>
        </p:nvSpPr>
        <p:spPr>
          <a:xfrm rot="16200000">
            <a:off x="7306733" y="5596466"/>
            <a:ext cx="237529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6881481" y="7643283"/>
            <a:ext cx="32258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pPr/>
            <a:r>
              <a:t>not included!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73" name="Shape 473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my_string[:3]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76" name="Shape 476"/>
          <p:cNvSpPr/>
          <p:nvPr/>
        </p:nvSpPr>
        <p:spPr>
          <a:xfrm>
            <a:off x="439081" y="4072620"/>
            <a:ext cx="60416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 translation:</a:t>
            </a:r>
          </a:p>
        </p:txBody>
      </p:sp>
      <p:sp>
        <p:nvSpPr>
          <p:cNvPr id="477" name="Shape 477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all the elements up to the third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1979712" y="812800"/>
            <a:ext cx="9555610" cy="1960662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Workshop format</a:t>
            </a:r>
          </a:p>
        </p:txBody>
      </p:sp>
      <p:graphicFrame>
        <p:nvGraphicFramePr>
          <p:cNvPr id="203" name="Chart 203"/>
          <p:cNvGraphicFramePr/>
          <p:nvPr/>
        </p:nvGraphicFramePr>
        <p:xfrm>
          <a:off x="406400" y="2552999"/>
          <a:ext cx="12192000" cy="685770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80" name="Shape 480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my_string[2:]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83" name="Shape 483"/>
          <p:cNvSpPr/>
          <p:nvPr/>
        </p:nvSpPr>
        <p:spPr>
          <a:xfrm>
            <a:off x="439081" y="4072620"/>
            <a:ext cx="60416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 translation:</a:t>
            </a:r>
          </a:p>
        </p:txBody>
      </p:sp>
      <p:sp>
        <p:nvSpPr>
          <p:cNvPr id="484" name="Shape 484"/>
          <p:cNvSpPr/>
          <p:nvPr/>
        </p:nvSpPr>
        <p:spPr>
          <a:xfrm>
            <a:off x="460247" y="4999566"/>
            <a:ext cx="12105472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all the elements from the third until the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StringS: Kind of like a list!</a:t>
            </a:r>
          </a:p>
        </p:txBody>
      </p:sp>
      <p:sp>
        <p:nvSpPr>
          <p:cNvPr id="487" name="Shape 487"/>
          <p:cNvSpPr/>
          <p:nvPr>
            <p:ph type="body" sz="half" idx="1"/>
          </p:nvPr>
        </p:nvSpPr>
        <p:spPr>
          <a:xfrm>
            <a:off x="406400" y="4538100"/>
            <a:ext cx="12192000" cy="2531600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Same index and slice syntax!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StringS: but Also… Not a list</a:t>
            </a:r>
          </a:p>
        </p:txBody>
      </p:sp>
      <p:sp>
        <p:nvSpPr>
          <p:cNvPr id="490" name="Shape 490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Cannot add or remove characters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493" name="Shape 493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Boolean values (True/False)</a:t>
            </a:r>
          </a:p>
          <a:p>
            <a:pPr marL="444500" indent="-444500">
              <a:defRPr sz="4800"/>
            </a:pPr>
            <a:r>
              <a:t>Boolean operators</a:t>
            </a:r>
          </a:p>
          <a:p>
            <a:pPr marL="444500" indent="-444500">
              <a:defRPr sz="4800"/>
            </a:pPr>
            <a:r>
              <a:t>Casting data types</a:t>
            </a:r>
          </a:p>
          <a:p>
            <a:pPr marL="444500" indent="-444500">
              <a:defRPr sz="4800"/>
            </a:pPr>
            <a:r>
              <a:t>How to use a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498" name="Shape 498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Boolean values (True/False)</a:t>
            </a:r>
          </a:p>
          <a:p>
            <a:pPr marL="444500" indent="-444500">
              <a:defRPr sz="4800"/>
            </a:pPr>
            <a:r>
              <a:t>Boolean operators</a:t>
            </a:r>
          </a:p>
          <a:p>
            <a:pPr marL="444500" indent="-444500">
              <a:defRPr sz="4800"/>
            </a:pPr>
            <a:r>
              <a:t>Casting data types</a:t>
            </a:r>
          </a:p>
          <a:p>
            <a:pPr marL="444500" indent="-444500">
              <a:defRPr sz="4800"/>
            </a:pPr>
            <a:r>
              <a:t>How to use a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type="title"/>
          </p:nvPr>
        </p:nvSpPr>
        <p:spPr>
          <a:xfrm>
            <a:off x="1522214" y="4004733"/>
            <a:ext cx="9960373" cy="2033588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What’s missing?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141688" y="5424289"/>
            <a:ext cx="4656270" cy="787864"/>
          </a:xfrm>
          <a:prstGeom prst="rightArrow">
            <a:avLst>
              <a:gd name="adj1" fmla="val 32000"/>
              <a:gd name="adj2" fmla="val 103165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1753492" y="4749105"/>
            <a:ext cx="2426627" cy="2219657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8824680" y="4749105"/>
            <a:ext cx="2426627" cy="2219657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9255673" y="5458883"/>
            <a:ext cx="15646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Finish</a:t>
            </a:r>
          </a:p>
        </p:txBody>
      </p:sp>
      <p:sp>
        <p:nvSpPr>
          <p:cNvPr id="506" name="Shape 506"/>
          <p:cNvSpPr/>
          <p:nvPr/>
        </p:nvSpPr>
        <p:spPr>
          <a:xfrm>
            <a:off x="2334076" y="5458883"/>
            <a:ext cx="126546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07" name="Shape 507"/>
          <p:cNvSpPr/>
          <p:nvPr>
            <p:ph type="title" idx="4294967295"/>
          </p:nvPr>
        </p:nvSpPr>
        <p:spPr>
          <a:xfrm>
            <a:off x="3488828" y="1909233"/>
            <a:ext cx="6027144" cy="1417969"/>
          </a:xfrm>
          <a:prstGeom prst="rect">
            <a:avLst/>
          </a:prstGeom>
        </p:spPr>
        <p:txBody>
          <a:bodyPr/>
          <a:lstStyle>
            <a:lvl1pPr defTabSz="438150">
              <a:spcBef>
                <a:spcPts val="2100"/>
              </a:spcBef>
              <a:defRPr sz="9750"/>
            </a:lvl1pPr>
          </a:lstStyle>
          <a:p>
            <a:pPr/>
            <a:r>
              <a:t>Flow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sou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740" t="0" r="6740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1979712" y="812800"/>
            <a:ext cx="9555610" cy="1960662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Workshop format</a:t>
            </a:r>
          </a:p>
        </p:txBody>
      </p:sp>
      <p:graphicFrame>
        <p:nvGraphicFramePr>
          <p:cNvPr id="206" name="Chart 206"/>
          <p:cNvGraphicFramePr/>
          <p:nvPr/>
        </p:nvGraphicFramePr>
        <p:xfrm>
          <a:off x="406400" y="2552999"/>
          <a:ext cx="12192000" cy="685770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07" name="Shape 207"/>
          <p:cNvSpPr/>
          <p:nvPr/>
        </p:nvSpPr>
        <p:spPr>
          <a:xfrm rot="2859210">
            <a:off x="4851946" y="4656486"/>
            <a:ext cx="5136050" cy="43815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8" name="Shape 208"/>
          <p:cNvSpPr/>
          <p:nvPr/>
        </p:nvSpPr>
        <p:spPr>
          <a:xfrm rot="18911602">
            <a:off x="4826000" y="4606925"/>
            <a:ext cx="5139400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Conditional Statements</a:t>
            </a:r>
          </a:p>
        </p:txBody>
      </p:sp>
      <p:sp>
        <p:nvSpPr>
          <p:cNvPr id="512" name="Shape 512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Directs route taken by program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Hinges on Boolean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if Statement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444350" y="4000499"/>
            <a:ext cx="11562527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if condition_is_true: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print(“extra code runs!”)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3080241" y="5782667"/>
            <a:ext cx="2426627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1483607" y="5121638"/>
            <a:ext cx="1983582" cy="182364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8910395" y="2684925"/>
            <a:ext cx="2153598" cy="1989601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9290218" y="3279675"/>
            <a:ext cx="13939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Extra</a:t>
            </a:r>
          </a:p>
        </p:txBody>
      </p:sp>
      <p:sp>
        <p:nvSpPr>
          <p:cNvPr id="521" name="Shape 521"/>
          <p:cNvSpPr/>
          <p:nvPr/>
        </p:nvSpPr>
        <p:spPr>
          <a:xfrm>
            <a:off x="1842668" y="5633409"/>
            <a:ext cx="126546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22" name="Shape 522"/>
          <p:cNvSpPr/>
          <p:nvPr>
            <p:ph type="title" idx="4294967295"/>
          </p:nvPr>
        </p:nvSpPr>
        <p:spPr>
          <a:xfrm>
            <a:off x="34888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38150">
              <a:spcBef>
                <a:spcPts val="2100"/>
              </a:spcBef>
              <a:defRPr sz="9750"/>
            </a:lvl1pPr>
          </a:lstStyle>
          <a:p>
            <a:pPr/>
            <a:r>
              <a:t>Flow Diagram</a:t>
            </a:r>
          </a:p>
        </p:txBody>
      </p:sp>
      <p:sp>
        <p:nvSpPr>
          <p:cNvPr id="523" name="Shape 523"/>
          <p:cNvSpPr/>
          <p:nvPr/>
        </p:nvSpPr>
        <p:spPr>
          <a:xfrm>
            <a:off x="5533596" y="5038658"/>
            <a:ext cx="2153598" cy="198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8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4" name="Shape 524"/>
          <p:cNvSpPr/>
          <p:nvPr/>
        </p:nvSpPr>
        <p:spPr>
          <a:xfrm>
            <a:off x="6380017" y="5633409"/>
            <a:ext cx="4607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If</a:t>
            </a:r>
          </a:p>
        </p:txBody>
      </p:sp>
      <p:sp>
        <p:nvSpPr>
          <p:cNvPr id="525" name="Shape 525"/>
          <p:cNvSpPr/>
          <p:nvPr/>
        </p:nvSpPr>
        <p:spPr>
          <a:xfrm>
            <a:off x="8910395" y="6909792"/>
            <a:ext cx="2153598" cy="1989601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9204873" y="7504542"/>
            <a:ext cx="156464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Finish</a:t>
            </a:r>
          </a:p>
        </p:txBody>
      </p:sp>
      <p:sp>
        <p:nvSpPr>
          <p:cNvPr id="527" name="Shape 527"/>
          <p:cNvSpPr/>
          <p:nvPr/>
        </p:nvSpPr>
        <p:spPr>
          <a:xfrm>
            <a:off x="6903928" y="3727194"/>
            <a:ext cx="9448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528" name="Shape 528"/>
          <p:cNvSpPr/>
          <p:nvPr/>
        </p:nvSpPr>
        <p:spPr>
          <a:xfrm>
            <a:off x="6958031" y="7370289"/>
            <a:ext cx="8366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529" name="Shape 529"/>
          <p:cNvSpPr/>
          <p:nvPr/>
        </p:nvSpPr>
        <p:spPr>
          <a:xfrm rot="18900000">
            <a:off x="6712129" y="4461912"/>
            <a:ext cx="2426627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0" name="Shape 530"/>
          <p:cNvSpPr/>
          <p:nvPr/>
        </p:nvSpPr>
        <p:spPr>
          <a:xfrm rot="2700000">
            <a:off x="6699429" y="7216284"/>
            <a:ext cx="2426627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1" name="Shape 531"/>
          <p:cNvSpPr/>
          <p:nvPr/>
        </p:nvSpPr>
        <p:spPr>
          <a:xfrm rot="5400000">
            <a:off x="8773880" y="5490567"/>
            <a:ext cx="2426627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if-Else Statement</a:t>
            </a:r>
          </a:p>
        </p:txBody>
      </p:sp>
      <p:sp>
        <p:nvSpPr>
          <p:cNvPr id="534" name="Shape 534"/>
          <p:cNvSpPr/>
          <p:nvPr/>
        </p:nvSpPr>
        <p:spPr>
          <a:xfrm>
            <a:off x="512083" y="3644899"/>
            <a:ext cx="11562527" cy="431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if condition_is_true: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print(“path #1 runs”)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else: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print(“path #2 runs”)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1543541" y="5528667"/>
            <a:ext cx="2426627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7" name="Shape 537"/>
          <p:cNvSpPr/>
          <p:nvPr/>
        </p:nvSpPr>
        <p:spPr>
          <a:xfrm>
            <a:off x="404107" y="4867638"/>
            <a:ext cx="1983582" cy="182364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7170495" y="2536742"/>
            <a:ext cx="2153598" cy="1989601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9" name="Shape 539"/>
          <p:cNvSpPr/>
          <p:nvPr/>
        </p:nvSpPr>
        <p:spPr>
          <a:xfrm>
            <a:off x="7419508" y="3131492"/>
            <a:ext cx="16555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Path 1</a:t>
            </a:r>
          </a:p>
        </p:txBody>
      </p:sp>
      <p:sp>
        <p:nvSpPr>
          <p:cNvPr id="540" name="Shape 540"/>
          <p:cNvSpPr/>
          <p:nvPr/>
        </p:nvSpPr>
        <p:spPr>
          <a:xfrm>
            <a:off x="763168" y="5379409"/>
            <a:ext cx="126546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222222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Start</a:t>
            </a:r>
          </a:p>
        </p:txBody>
      </p:sp>
      <p:sp>
        <p:nvSpPr>
          <p:cNvPr id="541" name="Shape 541"/>
          <p:cNvSpPr/>
          <p:nvPr>
            <p:ph type="title" idx="4294967295"/>
          </p:nvPr>
        </p:nvSpPr>
        <p:spPr>
          <a:xfrm>
            <a:off x="34888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38150">
              <a:spcBef>
                <a:spcPts val="2100"/>
              </a:spcBef>
              <a:defRPr sz="9750"/>
            </a:lvl1pPr>
          </a:lstStyle>
          <a:p>
            <a:pPr/>
            <a:r>
              <a:t>Flow Diagram</a:t>
            </a:r>
          </a:p>
        </p:txBody>
      </p:sp>
      <p:sp>
        <p:nvSpPr>
          <p:cNvPr id="542" name="Shape 542"/>
          <p:cNvSpPr/>
          <p:nvPr/>
        </p:nvSpPr>
        <p:spPr>
          <a:xfrm>
            <a:off x="3946096" y="4788875"/>
            <a:ext cx="2153598" cy="198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4800">
                <a:solidFill>
                  <a:srgbClr val="222222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4754417" y="5383626"/>
            <a:ext cx="46075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If</a:t>
            </a:r>
          </a:p>
        </p:txBody>
      </p:sp>
      <p:sp>
        <p:nvSpPr>
          <p:cNvPr id="544" name="Shape 544"/>
          <p:cNvSpPr/>
          <p:nvPr/>
        </p:nvSpPr>
        <p:spPr>
          <a:xfrm>
            <a:off x="7170495" y="7117208"/>
            <a:ext cx="2153598" cy="1989602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7427974" y="7701376"/>
            <a:ext cx="1782573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Path 2</a:t>
            </a:r>
          </a:p>
        </p:txBody>
      </p:sp>
      <p:sp>
        <p:nvSpPr>
          <p:cNvPr id="546" name="Shape 546"/>
          <p:cNvSpPr/>
          <p:nvPr/>
        </p:nvSpPr>
        <p:spPr>
          <a:xfrm>
            <a:off x="5316428" y="3477411"/>
            <a:ext cx="9448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Yes</a:t>
            </a:r>
          </a:p>
        </p:txBody>
      </p:sp>
      <p:sp>
        <p:nvSpPr>
          <p:cNvPr id="547" name="Shape 547"/>
          <p:cNvSpPr/>
          <p:nvPr/>
        </p:nvSpPr>
        <p:spPr>
          <a:xfrm>
            <a:off x="5370531" y="7120506"/>
            <a:ext cx="8366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</a:t>
            </a:r>
          </a:p>
        </p:txBody>
      </p:sp>
      <p:sp>
        <p:nvSpPr>
          <p:cNvPr id="548" name="Shape 548"/>
          <p:cNvSpPr/>
          <p:nvPr/>
        </p:nvSpPr>
        <p:spPr>
          <a:xfrm rot="18900000">
            <a:off x="5124629" y="4212129"/>
            <a:ext cx="2426627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9" name="Shape 549"/>
          <p:cNvSpPr/>
          <p:nvPr/>
        </p:nvSpPr>
        <p:spPr>
          <a:xfrm rot="2700000">
            <a:off x="5111929" y="6966501"/>
            <a:ext cx="2426627" cy="501584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10552928" y="4636475"/>
            <a:ext cx="2153598" cy="1989601"/>
          </a:xfrm>
          <a:prstGeom prst="rect">
            <a:avLst/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1" name="Shape 551"/>
          <p:cNvSpPr/>
          <p:nvPr/>
        </p:nvSpPr>
        <p:spPr>
          <a:xfrm>
            <a:off x="10810407" y="5220642"/>
            <a:ext cx="1691641" cy="180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Finish</a:t>
            </a:r>
          </a:p>
        </p:txBody>
      </p:sp>
      <p:sp>
        <p:nvSpPr>
          <p:cNvPr id="552" name="Shape 552"/>
          <p:cNvSpPr/>
          <p:nvPr/>
        </p:nvSpPr>
        <p:spPr>
          <a:xfrm rot="18445215">
            <a:off x="8797081" y="7215627"/>
            <a:ext cx="2170189" cy="501584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3" name="Shape 553"/>
          <p:cNvSpPr/>
          <p:nvPr/>
        </p:nvSpPr>
        <p:spPr>
          <a:xfrm rot="2228135">
            <a:off x="8881467" y="3788874"/>
            <a:ext cx="1885088" cy="501585"/>
          </a:xfrm>
          <a:prstGeom prst="rightArrow">
            <a:avLst>
              <a:gd name="adj1" fmla="val 32000"/>
              <a:gd name="adj2" fmla="val 162047"/>
            </a:avLst>
          </a:prstGeom>
          <a:solidFill>
            <a:srgbClr val="33A1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if-elif-Else Statement</a:t>
            </a:r>
          </a:p>
        </p:txBody>
      </p:sp>
      <p:sp>
        <p:nvSpPr>
          <p:cNvPr id="556" name="Shape 556"/>
          <p:cNvSpPr/>
          <p:nvPr/>
        </p:nvSpPr>
        <p:spPr>
          <a:xfrm>
            <a:off x="721137" y="3236537"/>
            <a:ext cx="11562527" cy="566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if condition_is_true: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</a:t>
            </a:r>
            <a:r>
              <a:rPr>
                <a:solidFill>
                  <a:schemeClr val="accent3"/>
                </a:solidFill>
              </a:rPr>
              <a:t>path #1</a:t>
            </a:r>
            <a:r>
              <a:t> runs”)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elif second_condition_is_true: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</a:t>
            </a:r>
            <a:r>
              <a:rPr>
                <a:solidFill>
                  <a:schemeClr val="accent3"/>
                </a:solidFill>
              </a:rPr>
              <a:t>path #2</a:t>
            </a:r>
            <a:r>
              <a:t> runs”)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else:</a:t>
            </a:r>
          </a:p>
          <a:p>
            <a:pPr>
              <a:defRPr sz="4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print(“</a:t>
            </a:r>
            <a:r>
              <a:rPr>
                <a:solidFill>
                  <a:schemeClr val="accent3"/>
                </a:solidFill>
              </a:rPr>
              <a:t>path #3</a:t>
            </a:r>
            <a:r>
              <a:t> runs”)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type="title" idx="4294967295"/>
          </p:nvPr>
        </p:nvSpPr>
        <p:spPr>
          <a:xfrm>
            <a:off x="34888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38150">
              <a:spcBef>
                <a:spcPts val="2100"/>
              </a:spcBef>
              <a:defRPr sz="9750"/>
            </a:lvl1pPr>
          </a:lstStyle>
          <a:p>
            <a:pPr/>
            <a:r>
              <a:t>Flow Diagram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 idx="4294967295"/>
          </p:nvPr>
        </p:nvSpPr>
        <p:spPr>
          <a:xfrm>
            <a:off x="34888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38150">
              <a:spcBef>
                <a:spcPts val="2100"/>
              </a:spcBef>
              <a:defRPr sz="9750"/>
            </a:lvl1pPr>
          </a:lstStyle>
          <a:p>
            <a:pPr/>
            <a:r>
              <a:t>Flow Diagram</a:t>
            </a:r>
          </a:p>
        </p:txBody>
      </p:sp>
      <p:sp>
        <p:nvSpPr>
          <p:cNvPr id="561" name="Shape 561"/>
          <p:cNvSpPr/>
          <p:nvPr/>
        </p:nvSpPr>
        <p:spPr>
          <a:xfrm rot="2859210">
            <a:off x="3768213" y="5333820"/>
            <a:ext cx="5136049" cy="43815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62" name="Shape 562"/>
          <p:cNvSpPr/>
          <p:nvPr/>
        </p:nvSpPr>
        <p:spPr>
          <a:xfrm rot="18911602">
            <a:off x="3742266" y="5284258"/>
            <a:ext cx="5139400" cy="43815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Conditional Statements</a:t>
            </a:r>
          </a:p>
        </p:txBody>
      </p:sp>
      <p:sp>
        <p:nvSpPr>
          <p:cNvPr id="565" name="Shape 565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Directs route taken by program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Hinges on Boolean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title"/>
          </p:nvPr>
        </p:nvSpPr>
        <p:spPr>
          <a:xfrm>
            <a:off x="2802102" y="4038599"/>
            <a:ext cx="7400596" cy="4521201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